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1" r:id="rId3"/>
    <p:sldId id="296" r:id="rId4"/>
    <p:sldId id="298" r:id="rId5"/>
    <p:sldId id="297" r:id="rId6"/>
    <p:sldId id="272" r:id="rId7"/>
    <p:sldId id="273" r:id="rId8"/>
    <p:sldId id="277" r:id="rId9"/>
    <p:sldId id="278" r:id="rId10"/>
    <p:sldId id="275" r:id="rId11"/>
    <p:sldId id="299" r:id="rId12"/>
    <p:sldId id="301" r:id="rId13"/>
    <p:sldId id="300" r:id="rId14"/>
    <p:sldId id="268" r:id="rId15"/>
    <p:sldId id="281" r:id="rId16"/>
    <p:sldId id="274" r:id="rId17"/>
    <p:sldId id="288" r:id="rId18"/>
    <p:sldId id="289" r:id="rId19"/>
    <p:sldId id="290" r:id="rId20"/>
    <p:sldId id="282" r:id="rId21"/>
    <p:sldId id="256" r:id="rId22"/>
    <p:sldId id="257" r:id="rId23"/>
    <p:sldId id="302" r:id="rId24"/>
    <p:sldId id="285" r:id="rId25"/>
    <p:sldId id="287" r:id="rId26"/>
    <p:sldId id="286" r:id="rId27"/>
    <p:sldId id="291" r:id="rId28"/>
    <p:sldId id="292" r:id="rId29"/>
    <p:sldId id="293" r:id="rId30"/>
    <p:sldId id="294" r:id="rId31"/>
    <p:sldId id="29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uario" initials="U" lastIdx="1" clrIdx="0">
    <p:extLst>
      <p:ext uri="{19B8F6BF-5375-455C-9EA6-DF929625EA0E}">
        <p15:presenceInfo xmlns:p15="http://schemas.microsoft.com/office/powerpoint/2012/main" userId="Usuari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F0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42" d="100"/>
          <a:sy n="42" d="100"/>
        </p:scale>
        <p:origin x="60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027A79-20E7-4A65-B2A1-51B91F478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9880B-B5FA-4440-9734-D76F599E3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DFC342B-51A2-4B9D-A148-74DC7600B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BD2C53-DC2F-446E-9FF4-BE13BC9FE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E1D2AE6-74E1-4244-8F42-DB8A5944A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63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420A36-6ADC-4D89-AB30-8423F8D8B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44A8493-3E69-4F6D-BFAF-5CD42F9ED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A502AD-0930-414F-AA0F-F4BAE5C4A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C3C04B-F2ED-4140-9FFF-8000AF1AC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682E96-F33A-4205-A234-7BB54AF1E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58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54A3CF5-E54C-44E3-A3A2-233DB6B8BE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B784AD4-16AE-42B1-B255-BDC56FC17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99E60F5-9926-416A-8C8F-226ECC2A0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545D95A-A8D9-4CE7-8A64-10EB95C89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D7D5B1-9EAC-426E-8654-55348E017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73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19B9F-7DE8-4067-B1C0-D0E840811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EB7384-3F65-4293-B40D-57C28DB704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7E01221-E296-4394-ADC3-733F05491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5F434B-1AF6-432A-B162-564E10574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991410-3BDA-4053-AEDA-B2F540B22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96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349F00-91B7-4354-A6C5-4A1F65CF7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745B763-D3C8-451E-8112-8B0191760F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2C5265-D48E-44E8-81EC-69D3283AB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E0756A-4BA3-4AD7-A4FB-39B7F35E8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79BC5BA-BF24-4E2B-A57D-C21B00FD1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737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9EC820-8F99-477D-927B-A892AB412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C01F4C-ABFE-4EB2-9D32-DFE69D683B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A5A7239-657D-4D53-B075-39DBCF9E4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C923E29-978B-4FBE-95FA-42D14FC02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3FB8572-D31C-4522-A050-CDC2EC9DD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3974B65-7A08-4FEB-8BA8-AA510EC38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567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3E3D3D-1BA5-4C38-8429-21A287593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C19D82-3D5F-4871-BA40-B6F1AC619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9A0D8DB-41F5-49BD-BC05-711DA52454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FCDAB5F-4CE8-440A-AD2F-522D357538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BC89387-9AFD-48FE-95E6-F6B264D6A0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DF5C2BA-7BDE-4B1B-A3B7-C7B57A95F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56EC418-121D-4C80-9751-7C0805ED2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6ED02A0-84E1-479E-BADA-222482545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74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34DD32-AE86-4766-AEEA-DB0593B1D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7943640-D1AA-4DCD-94E6-B0F293782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715B245-455D-45BC-9E49-E51B8F15C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171D34B-E8A8-475B-A138-BC2CE796B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333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304FB90-04DC-4FA9-BC3C-F3AFB5B18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07B65B6-96EC-4E15-87BD-B35E7FA1B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E61B34C-2953-416A-B966-2B962B248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53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F86DC5-AC34-444F-8FA0-B7668BC17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805419-998C-460B-A991-12965E3D8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8704813-5287-41D7-B7A8-95D4E7D53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2ED2A4-B807-452E-AF6E-023F699AB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4DE5495-0E2F-49E9-9E8A-AE64C9E1A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8C64DF3-934D-46B7-A136-336DDC4CE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188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5BB3A-5D79-4795-A903-5ED0FA98B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07075DF-CE06-44A4-A3EB-1EEB69DBF0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91BCDB9-BCC5-471A-A08A-FC008DF15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354AB88-7352-4C1A-A843-E2C56C72A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ADB27FC-88C4-4F42-8965-2462CD81C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3C5E87F-7949-41BE-A18A-D0A5006BD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100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0D5356C-109C-4A04-A1B4-FC99CD939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34B5080-DDE9-4768-90C9-1F52FD746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D5E8E6-51E0-46CA-B4CD-CED5836008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D924D-A4DE-4B4A-B431-1C245476CCC0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EC64A0-CC1F-41DD-9E72-1B396E9ED2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20D4EFD-27A4-4C12-BCB0-24DBB45E3D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DDBAC2-7E46-470C-86DF-A48F3E7FACB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896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sa.gov/mission_pages/apollo/apollo-17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youtu.be/aDiy-5QmGg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sa.gov/mission_pages/mercury/index.html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sa.gov/mission_pages/gemini/missions/program-toc.html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9535EF-E567-431A-8121-00592BDB2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099" y="187890"/>
            <a:ext cx="11285949" cy="4308954"/>
          </a:xfrm>
        </p:spPr>
        <p:txBody>
          <a:bodyPr>
            <a:normAutofit/>
          </a:bodyPr>
          <a:lstStyle/>
          <a:p>
            <a:r>
              <a:rPr lang="pt-BR" dirty="0"/>
              <a:t>A corrida espacial, os avanços da computação e sua contribuição para o sensoriamento remoto da superfície terrestre.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9942A2-4F9A-49F7-9E10-CEEDE289AD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6318" y="4854641"/>
            <a:ext cx="9144000" cy="1655762"/>
          </a:xfrm>
        </p:spPr>
        <p:txBody>
          <a:bodyPr/>
          <a:lstStyle/>
          <a:p>
            <a:endParaRPr lang="pt-BR" dirty="0"/>
          </a:p>
          <a:p>
            <a:r>
              <a:rPr lang="en-US" dirty="0" err="1"/>
              <a:t>Evlyn</a:t>
            </a:r>
            <a:r>
              <a:rPr lang="en-US" dirty="0"/>
              <a:t> Novo</a:t>
            </a:r>
          </a:p>
          <a:p>
            <a:r>
              <a:rPr lang="en-US" dirty="0" err="1"/>
              <a:t>Divisão</a:t>
            </a:r>
            <a:r>
              <a:rPr lang="en-US" dirty="0"/>
              <a:t> de </a:t>
            </a:r>
            <a:r>
              <a:rPr lang="en-US" dirty="0" err="1"/>
              <a:t>Sensoriamento</a:t>
            </a:r>
            <a:r>
              <a:rPr lang="en-US" dirty="0"/>
              <a:t> </a:t>
            </a:r>
            <a:r>
              <a:rPr lang="en-US" dirty="0" err="1"/>
              <a:t>Remoto</a:t>
            </a:r>
            <a:r>
              <a:rPr lang="en-US" dirty="0"/>
              <a:t> e </a:t>
            </a:r>
            <a:r>
              <a:rPr lang="en-US" dirty="0" err="1"/>
              <a:t>Geoinformática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95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476A1-26F0-41BF-A5E3-06F036CC4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369651" y="175974"/>
            <a:ext cx="12334672" cy="6886307"/>
          </a:xfrm>
        </p:spPr>
        <p:txBody>
          <a:bodyPr>
            <a:noAutofit/>
          </a:bodyPr>
          <a:lstStyle/>
          <a:p>
            <a:pPr marL="914400" lvl="2" indent="0">
              <a:buNone/>
            </a:pPr>
            <a:r>
              <a:rPr lang="pt-BR" sz="4800" dirty="0"/>
              <a:t>3. Projeto Apollo  (1967 - 1975) </a:t>
            </a:r>
          </a:p>
          <a:p>
            <a:pPr marL="914400" lvl="2" indent="0">
              <a:buNone/>
            </a:pPr>
            <a:endParaRPr lang="pt-BR" sz="3200" dirty="0"/>
          </a:p>
          <a:p>
            <a:pPr marL="914400" lvl="2" indent="0" algn="just">
              <a:buNone/>
            </a:pPr>
            <a:r>
              <a:rPr lang="pt-BR" sz="4000" dirty="0"/>
              <a:t>Lançamento de 03 missões não tripuladas e 10 missões de teste dos lançadores e 12 missões tripuladas com o objetivo de </a:t>
            </a:r>
            <a:r>
              <a:rPr lang="en-US" sz="4000" dirty="0" err="1"/>
              <a:t>desenvolver</a:t>
            </a:r>
            <a:r>
              <a:rPr lang="en-US" sz="4000" dirty="0"/>
              <a:t> a </a:t>
            </a:r>
            <a:r>
              <a:rPr lang="en-US" sz="4000" dirty="0" err="1"/>
              <a:t>tecnologia</a:t>
            </a:r>
            <a:r>
              <a:rPr lang="en-US" sz="4000" dirty="0"/>
              <a:t> </a:t>
            </a:r>
            <a:r>
              <a:rPr lang="en-US" sz="4000" dirty="0" err="1"/>
              <a:t>necessária</a:t>
            </a:r>
            <a:r>
              <a:rPr lang="en-US" sz="4000" dirty="0"/>
              <a:t> para </a:t>
            </a:r>
            <a:r>
              <a:rPr lang="en-US" sz="4000" dirty="0" err="1"/>
              <a:t>alcançar</a:t>
            </a:r>
            <a:r>
              <a:rPr lang="en-US" sz="4000" dirty="0"/>
              <a:t> outros interesses </a:t>
            </a:r>
            <a:r>
              <a:rPr lang="en-US" sz="4000" dirty="0" err="1"/>
              <a:t>nacionais</a:t>
            </a:r>
            <a:r>
              <a:rPr lang="en-US" sz="4000" dirty="0"/>
              <a:t> no </a:t>
            </a:r>
            <a:r>
              <a:rPr lang="en-US" sz="4000" dirty="0" err="1"/>
              <a:t>espaço</a:t>
            </a:r>
            <a:r>
              <a:rPr lang="en-US" sz="4000" dirty="0"/>
              <a:t>, </a:t>
            </a:r>
            <a:r>
              <a:rPr lang="en-US" sz="4000" dirty="0" err="1"/>
              <a:t>manter</a:t>
            </a:r>
            <a:r>
              <a:rPr lang="en-US" sz="4000" dirty="0"/>
              <a:t> a </a:t>
            </a:r>
            <a:r>
              <a:rPr lang="en-US" sz="4000" dirty="0" err="1"/>
              <a:t>vanguarda</a:t>
            </a:r>
            <a:r>
              <a:rPr lang="en-US" sz="4000" dirty="0"/>
              <a:t>  do </a:t>
            </a:r>
            <a:r>
              <a:rPr lang="en-US" sz="4000" dirty="0" err="1"/>
              <a:t>domínio</a:t>
            </a:r>
            <a:r>
              <a:rPr lang="en-US" sz="4000" dirty="0"/>
              <a:t> da </a:t>
            </a:r>
            <a:r>
              <a:rPr lang="en-US" sz="4000" dirty="0" err="1"/>
              <a:t>tecnologia</a:t>
            </a:r>
            <a:r>
              <a:rPr lang="en-US" sz="4000" dirty="0"/>
              <a:t> </a:t>
            </a:r>
            <a:r>
              <a:rPr lang="en-US" sz="4000" dirty="0" err="1"/>
              <a:t>espacial</a:t>
            </a:r>
            <a:r>
              <a:rPr lang="en-US" sz="4000" dirty="0"/>
              <a:t> para </a:t>
            </a:r>
            <a:r>
              <a:rPr lang="en-US" sz="4000" dirty="0" err="1"/>
              <a:t>os</a:t>
            </a:r>
            <a:r>
              <a:rPr lang="en-US" sz="4000" dirty="0"/>
              <a:t> </a:t>
            </a:r>
            <a:r>
              <a:rPr lang="en-US" sz="4000" dirty="0" err="1"/>
              <a:t>Estados</a:t>
            </a:r>
            <a:r>
              <a:rPr lang="en-US" sz="4000" dirty="0"/>
              <a:t> Unidos, </a:t>
            </a:r>
            <a:r>
              <a:rPr lang="en-US" sz="4000" dirty="0" err="1"/>
              <a:t>realizar</a:t>
            </a:r>
            <a:r>
              <a:rPr lang="en-US" sz="4000" dirty="0"/>
              <a:t> a </a:t>
            </a:r>
            <a:r>
              <a:rPr lang="en-US" sz="4000" dirty="0" err="1"/>
              <a:t>exploração</a:t>
            </a:r>
            <a:r>
              <a:rPr lang="en-US" sz="4000" dirty="0"/>
              <a:t> </a:t>
            </a:r>
            <a:r>
              <a:rPr lang="en-US" sz="4000" dirty="0" err="1"/>
              <a:t>científica</a:t>
            </a:r>
            <a:r>
              <a:rPr lang="en-US" sz="4000" dirty="0"/>
              <a:t> do </a:t>
            </a:r>
            <a:r>
              <a:rPr lang="en-US" sz="4000" dirty="0" err="1"/>
              <a:t>ambiente</a:t>
            </a:r>
            <a:r>
              <a:rPr lang="en-US" sz="4000" dirty="0"/>
              <a:t> lunar, e </a:t>
            </a:r>
            <a:r>
              <a:rPr lang="en-US" sz="4000" dirty="0" err="1"/>
              <a:t>desenvolver</a:t>
            </a:r>
            <a:r>
              <a:rPr lang="en-US" sz="4000" dirty="0"/>
              <a:t> </a:t>
            </a:r>
            <a:r>
              <a:rPr lang="en-US" sz="4000" dirty="0" err="1"/>
              <a:t>capacidade</a:t>
            </a:r>
            <a:r>
              <a:rPr lang="en-US" sz="4000" dirty="0"/>
              <a:t> de </a:t>
            </a:r>
            <a:r>
              <a:rPr lang="en-US" sz="4000" dirty="0" err="1"/>
              <a:t>trabalhar</a:t>
            </a:r>
            <a:r>
              <a:rPr lang="en-US" sz="4000" dirty="0"/>
              <a:t> no </a:t>
            </a:r>
            <a:r>
              <a:rPr lang="en-US" sz="4000" dirty="0" err="1"/>
              <a:t>ambiente</a:t>
            </a:r>
            <a:r>
              <a:rPr lang="en-US" sz="4000" dirty="0"/>
              <a:t> lunar. </a:t>
            </a:r>
            <a:r>
              <a:rPr lang="en-US" sz="3200" dirty="0">
                <a:hlinkClick r:id="rId2"/>
              </a:rPr>
              <a:t>https://www.nasa.gov/mission_pages/apollo/apollo-17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600747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476A1-26F0-41BF-A5E3-06F036CC4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7868" y="1333042"/>
            <a:ext cx="11153732" cy="4737252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pt-BR" sz="3600" dirty="0"/>
              <a:t> As necessidades de computação da NASA envolviam e tinham requisitos e necessidades diferentes:</a:t>
            </a:r>
          </a:p>
          <a:p>
            <a:pPr marL="1200150" lvl="1" indent="-742950">
              <a:buAutoNum type="arabicParenR"/>
            </a:pPr>
            <a:r>
              <a:rPr lang="pt-BR" sz="3600" dirty="0"/>
              <a:t>Hardware/software nos laboratórios para o desenvolvimento das missões;</a:t>
            </a:r>
          </a:p>
          <a:p>
            <a:pPr marL="1200150" lvl="1" indent="-742950">
              <a:buAutoNum type="arabicParenR"/>
            </a:pPr>
            <a:r>
              <a:rPr lang="pt-BR" sz="3600" dirty="0"/>
              <a:t>Hardware/software em espaçonaves tripuladas;</a:t>
            </a:r>
          </a:p>
          <a:p>
            <a:pPr marL="1200150" lvl="1" indent="-742950">
              <a:buAutoNum type="arabicParenR"/>
            </a:pPr>
            <a:r>
              <a:rPr lang="pt-BR" sz="3600" dirty="0"/>
              <a:t>Hardware/software  em espaçonaves/satélites não tripulados.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2127EFC-A35C-4F24-905E-A4A01C94B8B2}"/>
              </a:ext>
            </a:extLst>
          </p:cNvPr>
          <p:cNvSpPr txBox="1"/>
          <p:nvPr/>
        </p:nvSpPr>
        <p:spPr>
          <a:xfrm>
            <a:off x="660400" y="125986"/>
            <a:ext cx="102497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/>
              <a:t>Como a computação ajudou a corrida espacial e vice versa? </a:t>
            </a:r>
          </a:p>
        </p:txBody>
      </p:sp>
    </p:spTree>
    <p:extLst>
      <p:ext uri="{BB962C8B-B14F-4D97-AF65-F5344CB8AC3E}">
        <p14:creationId xmlns:p14="http://schemas.microsoft.com/office/powerpoint/2010/main" val="3736832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476A1-26F0-41BF-A5E3-06F036CC4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7868" y="1333042"/>
            <a:ext cx="11153732" cy="4737252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pt-BR" sz="3600" dirty="0"/>
              <a:t> 1. Avanços em programação</a:t>
            </a:r>
          </a:p>
          <a:p>
            <a:pPr lvl="1"/>
            <a:r>
              <a:rPr lang="pt-BR" sz="3600" dirty="0"/>
              <a:t>1958 com a criação da NASA ela encomendou ao MIT pesquisas voltadas a </a:t>
            </a:r>
            <a:r>
              <a:rPr lang="pt-BR" sz="3600" dirty="0" err="1"/>
              <a:t>minituarização</a:t>
            </a:r>
            <a:r>
              <a:rPr lang="pt-BR" sz="3600" dirty="0"/>
              <a:t> de computadores digitais para o cálculo das manobras para o controle do módulo lunar.</a:t>
            </a:r>
          </a:p>
          <a:p>
            <a:pPr lvl="1"/>
            <a:r>
              <a:rPr lang="pt-BR" sz="3600" dirty="0"/>
              <a:t>Laboratório Charles Stark </a:t>
            </a:r>
            <a:r>
              <a:rPr lang="pt-BR" sz="3600" dirty="0" err="1"/>
              <a:t>Draper</a:t>
            </a:r>
            <a:r>
              <a:rPr lang="pt-BR" sz="3600" dirty="0"/>
              <a:t>, no MIT, contratado para desenvolver o software que permitiu que a Apollo 11  chegasse à Lua e que e modulo lunar pousasse e retornasse à Apollo em segurança em 1969.</a:t>
            </a:r>
          </a:p>
          <a:p>
            <a:pPr marL="457200" lvl="1" indent="0">
              <a:buNone/>
            </a:pPr>
            <a:endParaRPr lang="pt-BR" sz="3600" dirty="0"/>
          </a:p>
          <a:p>
            <a:pPr marL="457200" lvl="1" indent="0">
              <a:buNone/>
            </a:pPr>
            <a:r>
              <a:rPr lang="pt-BR" sz="2000" i="1" dirty="0"/>
              <a:t>https://canaltech.com.br/internet/mulheres-historicas-margaret-hamilton-criou-o-programa-de-voo-da-apollo-11-78811/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2127EFC-A35C-4F24-905E-A4A01C94B8B2}"/>
              </a:ext>
            </a:extLst>
          </p:cNvPr>
          <p:cNvSpPr txBox="1"/>
          <p:nvPr/>
        </p:nvSpPr>
        <p:spPr>
          <a:xfrm>
            <a:off x="660400" y="125986"/>
            <a:ext cx="102497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/>
              <a:t>Como a computação ajudou a corrida espacial e vice versa? </a:t>
            </a:r>
          </a:p>
        </p:txBody>
      </p:sp>
    </p:spTree>
    <p:extLst>
      <p:ext uri="{BB962C8B-B14F-4D97-AF65-F5344CB8AC3E}">
        <p14:creationId xmlns:p14="http://schemas.microsoft.com/office/powerpoint/2010/main" val="250302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EFD9AF6-2C43-4837-A7BE-357A24B46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809" y="717186"/>
            <a:ext cx="2466363" cy="2315834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6A66DF2-3801-49BD-A405-E22FE74FC884}"/>
              </a:ext>
            </a:extLst>
          </p:cNvPr>
          <p:cNvSpPr txBox="1"/>
          <p:nvPr/>
        </p:nvSpPr>
        <p:spPr>
          <a:xfrm>
            <a:off x="840996" y="6140814"/>
            <a:ext cx="47292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https://history.nasa.gov/computers/Ch2-2.html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5DBD7C7-50AC-44C4-A098-B93FD5004922}"/>
              </a:ext>
            </a:extLst>
          </p:cNvPr>
          <p:cNvSpPr txBox="1"/>
          <p:nvPr/>
        </p:nvSpPr>
        <p:spPr>
          <a:xfrm flipH="1">
            <a:off x="9818893" y="1342239"/>
            <a:ext cx="1495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Peso=30 kg 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3262390-D26D-4933-AD69-340FCE0327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07" t="10823" r="30229" b="5198"/>
          <a:stretch/>
        </p:blipFill>
        <p:spPr>
          <a:xfrm>
            <a:off x="7091632" y="3217434"/>
            <a:ext cx="4524183" cy="344342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5A9158A-5CF5-4A03-9B19-CBD014573DBF}"/>
              </a:ext>
            </a:extLst>
          </p:cNvPr>
          <p:cNvSpPr txBox="1"/>
          <p:nvPr/>
        </p:nvSpPr>
        <p:spPr>
          <a:xfrm>
            <a:off x="7535436" y="266142"/>
            <a:ext cx="36365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Apollo Guidance Computer (AGC)</a:t>
            </a:r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57E1BD5-75CF-4F54-A2F8-E30F6C013D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105" y="493284"/>
            <a:ext cx="4029075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26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AFCE3F92-FA48-4B66-997F-8C4DA14FCF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62" r="-6" b="23563"/>
          <a:stretch/>
        </p:blipFill>
        <p:spPr>
          <a:xfrm>
            <a:off x="-297712" y="0"/>
            <a:ext cx="12489712" cy="820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22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476A1-26F0-41BF-A5E3-06F036CC4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7869" y="2041953"/>
            <a:ext cx="11046326" cy="4106184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pt-BR" sz="3600" dirty="0"/>
              <a:t>1. As fotografias só poderiam ser reveladas ao término da missão.</a:t>
            </a:r>
          </a:p>
          <a:p>
            <a:pPr marL="457200" lvl="1" indent="0">
              <a:buNone/>
            </a:pPr>
            <a:r>
              <a:rPr lang="pt-BR" sz="3600" dirty="0"/>
              <a:t>2. O processo de revelação impõe um risco de degradação da imagem</a:t>
            </a:r>
          </a:p>
          <a:p>
            <a:pPr marL="457200" lvl="1" indent="0">
              <a:buNone/>
            </a:pPr>
            <a:r>
              <a:rPr lang="pt-BR" sz="3600" dirty="0"/>
              <a:t>3. Uma vez processada a imagem não é mais possível a manipulação de sua qualidade.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2127EFC-A35C-4F24-905E-A4A01C94B8B2}"/>
              </a:ext>
            </a:extLst>
          </p:cNvPr>
          <p:cNvSpPr txBox="1"/>
          <p:nvPr/>
        </p:nvSpPr>
        <p:spPr>
          <a:xfrm>
            <a:off x="660400" y="447472"/>
            <a:ext cx="110463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/>
              <a:t>Qual a limitação imposta por imagens fotográficas da superfície terrestre em missões tripuladas?</a:t>
            </a:r>
          </a:p>
        </p:txBody>
      </p:sp>
    </p:spTree>
    <p:extLst>
      <p:ext uri="{BB962C8B-B14F-4D97-AF65-F5344CB8AC3E}">
        <p14:creationId xmlns:p14="http://schemas.microsoft.com/office/powerpoint/2010/main" val="2914186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476A1-26F0-41BF-A5E3-06F036CC4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5255" y="1519240"/>
            <a:ext cx="10645630" cy="5087089"/>
          </a:xfrm>
        </p:spPr>
        <p:txBody>
          <a:bodyPr>
            <a:noAutofit/>
          </a:bodyPr>
          <a:lstStyle/>
          <a:p>
            <a:pPr marL="457200" lvl="1" indent="0" algn="just">
              <a:buNone/>
            </a:pPr>
            <a:r>
              <a:rPr lang="pt-BR" sz="2800" dirty="0"/>
              <a:t>A NASA pagou à IBM US $ 26,6 milhões na década de 1970 que ela desenvolvesse um sistema para ir a bordo que coubesse em uma caixa com menos de 48 cm altura, 38 largura e, e 33 centímetros de profundidade com peso inferior a 27 quilos.</a:t>
            </a:r>
          </a:p>
          <a:p>
            <a:pPr marL="457200" lvl="1" indent="0" algn="just">
              <a:buNone/>
            </a:pPr>
            <a:endParaRPr lang="pt-BR" sz="2800" dirty="0"/>
          </a:p>
          <a:p>
            <a:pPr marL="457200" lvl="1" indent="0" algn="just">
              <a:buNone/>
            </a:pPr>
            <a:r>
              <a:rPr lang="pt-BR" sz="2800" dirty="0"/>
              <a:t>O  computador de bordo de satélites de observação da Terra precisariam    ser operados por telecomandos (TC), ou seja, sequências de instruções de baixo nível, com marcação de tempo, que são gerados e verificados no solo. </a:t>
            </a:r>
          </a:p>
          <a:p>
            <a:pPr marL="457200" lvl="1" indent="0" algn="just">
              <a:buNone/>
            </a:pPr>
            <a:endParaRPr lang="pt-BR" sz="2800" dirty="0"/>
          </a:p>
          <a:p>
            <a:pPr marL="457200" lvl="1" indent="0" algn="just">
              <a:buNone/>
            </a:pPr>
            <a:r>
              <a:rPr lang="pt-BR" sz="2800" dirty="0"/>
              <a:t>Capacidade de armazenamento de dados e de envio de dados a estações terrenas. </a:t>
            </a:r>
          </a:p>
          <a:p>
            <a:pPr marL="457200" lvl="1" indent="0" algn="just">
              <a:buNone/>
            </a:pPr>
            <a:endParaRPr lang="pt-BR" sz="2800" dirty="0"/>
          </a:p>
          <a:p>
            <a:pPr marL="457200" lvl="1" indent="0" algn="just">
              <a:buNone/>
            </a:pPr>
            <a:endParaRPr lang="pt-BR" sz="2800" dirty="0"/>
          </a:p>
          <a:p>
            <a:pPr marL="457200" lvl="1" indent="0" algn="just">
              <a:buNone/>
            </a:pPr>
            <a:endParaRPr lang="pt-BR" sz="2800" dirty="0"/>
          </a:p>
          <a:p>
            <a:pPr marL="457200" lvl="1" indent="0" algn="just">
              <a:buNone/>
            </a:pPr>
            <a:endParaRPr lang="pt-BR" sz="2800" dirty="0"/>
          </a:p>
          <a:p>
            <a:pPr marL="457200" lvl="1" indent="0" algn="just">
              <a:buNone/>
            </a:pPr>
            <a:endParaRPr lang="pt-BR" sz="2800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2127EFC-A35C-4F24-905E-A4A01C94B8B2}"/>
              </a:ext>
            </a:extLst>
          </p:cNvPr>
          <p:cNvSpPr txBox="1"/>
          <p:nvPr/>
        </p:nvSpPr>
        <p:spPr>
          <a:xfrm>
            <a:off x="971115" y="69967"/>
            <a:ext cx="102497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/>
              <a:t>Quais seriam os requisitos de um computador para ser levado à bordo de um satélite? </a:t>
            </a:r>
          </a:p>
        </p:txBody>
      </p:sp>
    </p:spTree>
    <p:extLst>
      <p:ext uri="{BB962C8B-B14F-4D97-AF65-F5344CB8AC3E}">
        <p14:creationId xmlns:p14="http://schemas.microsoft.com/office/powerpoint/2010/main" val="72880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06BC464-2D0A-475E-84B2-43C7EE4F94A8}"/>
              </a:ext>
            </a:extLst>
          </p:cNvPr>
          <p:cNvSpPr/>
          <p:nvPr/>
        </p:nvSpPr>
        <p:spPr>
          <a:xfrm>
            <a:off x="343949" y="220107"/>
            <a:ext cx="1120869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altLang="pt-BR" sz="4000" dirty="0"/>
              <a:t>Qual foi o esforço científico e tecnológico necessário para transformar  a câmera fotográfica em um sensor que pudesse ampliar a visão do olho humano?</a:t>
            </a:r>
            <a:endParaRPr lang="pt-BR" sz="40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C863D60-D04E-48B6-B18D-C5450327C1B1}"/>
              </a:ext>
            </a:extLst>
          </p:cNvPr>
          <p:cNvSpPr txBox="1"/>
          <p:nvPr/>
        </p:nvSpPr>
        <p:spPr>
          <a:xfrm>
            <a:off x="343949" y="2699165"/>
            <a:ext cx="1166170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pt-BR" sz="4000" dirty="0"/>
              <a:t>1.Expandir a faixa de sensibilidade do olho humano para além da região visível;</a:t>
            </a:r>
          </a:p>
          <a:p>
            <a:endParaRPr lang="pt-BR" altLang="pt-BR" sz="4000" dirty="0"/>
          </a:p>
          <a:p>
            <a:r>
              <a:rPr lang="pt-BR" sz="4000" dirty="0"/>
              <a:t>2. Desenvolver processo de imageamento que gerasse um sinal passível de ser transmitido para uma estação terrena;</a:t>
            </a:r>
          </a:p>
        </p:txBody>
      </p:sp>
    </p:spTree>
    <p:extLst>
      <p:ext uri="{BB962C8B-B14F-4D97-AF65-F5344CB8AC3E}">
        <p14:creationId xmlns:p14="http://schemas.microsoft.com/office/powerpoint/2010/main" val="1525200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DC94FA6-028C-4049-B69B-AA7CFE31D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288" y="544048"/>
            <a:ext cx="7842795" cy="576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44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7AE301BE-E75B-40AD-A01E-7E94CB4EF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54"/>
          <a:stretch>
            <a:fillRect/>
          </a:stretch>
        </p:blipFill>
        <p:spPr bwMode="auto">
          <a:xfrm>
            <a:off x="1298448" y="398859"/>
            <a:ext cx="9308592" cy="6060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276D293F-A41E-4D17-B35B-1849D3CFAC25}"/>
              </a:ext>
            </a:extLst>
          </p:cNvPr>
          <p:cNvSpPr/>
          <p:nvPr/>
        </p:nvSpPr>
        <p:spPr>
          <a:xfrm>
            <a:off x="8942664" y="3749879"/>
            <a:ext cx="1426129" cy="612396"/>
          </a:xfrm>
          <a:prstGeom prst="rect">
            <a:avLst/>
          </a:prstGeom>
          <a:solidFill>
            <a:srgbClr val="B1F0F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Micro-ondas</a:t>
            </a:r>
          </a:p>
        </p:txBody>
      </p:sp>
    </p:spTree>
    <p:extLst>
      <p:ext uri="{BB962C8B-B14F-4D97-AF65-F5344CB8AC3E}">
        <p14:creationId xmlns:p14="http://schemas.microsoft.com/office/powerpoint/2010/main" val="2783386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5001BE-7399-4EEA-87F7-7E7B8E889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vocês acham que a corrida espacial contribuiu para o avanço da computação?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476A1-26F0-41BF-A5E3-06F036CC4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4951" y="1825625"/>
            <a:ext cx="10448974" cy="4281560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pt-BR" dirty="0"/>
              <a:t>A corrida espacial foi resultado da disputa travada pelos EUA e a antiga URSS, pelo  domínio do espaço exterior (</a:t>
            </a:r>
            <a:r>
              <a:rPr lang="pt-BR" dirty="0" err="1"/>
              <a:t>outer</a:t>
            </a:r>
            <a:r>
              <a:rPr lang="pt-BR" dirty="0"/>
              <a:t> </a:t>
            </a:r>
            <a:r>
              <a:rPr lang="pt-BR" dirty="0" err="1"/>
              <a:t>space</a:t>
            </a:r>
            <a:r>
              <a:rPr lang="pt-BR" dirty="0"/>
              <a:t>) logo após o fim da segunda guerra mundial e da polarização ideológica entre as democracias ocidentais e o regimes socialistas totalitários. </a:t>
            </a:r>
          </a:p>
          <a:p>
            <a:pPr marL="0" indent="0">
              <a:buNone/>
            </a:pPr>
            <a:r>
              <a:rPr lang="pt-BR" dirty="0"/>
              <a:t> 2.  Marcos deflagradores do acirramento da corrida espacial:</a:t>
            </a:r>
          </a:p>
          <a:p>
            <a:pPr marL="971550" lvl="1" indent="-514350">
              <a:buFont typeface="+mj-lt"/>
              <a:buAutoNum type="arabicPeriod"/>
            </a:pPr>
            <a:r>
              <a:rPr lang="pt-BR" dirty="0"/>
              <a:t>Outubro de 1957 -Primeiro satélite artificial em órbita  da Terra – </a:t>
            </a:r>
            <a:r>
              <a:rPr lang="pt-BR" dirty="0" err="1"/>
              <a:t>Sputinik</a:t>
            </a:r>
            <a:r>
              <a:rPr lang="pt-BR" dirty="0"/>
              <a:t> – URSS </a:t>
            </a:r>
          </a:p>
          <a:p>
            <a:pPr marL="971550" lvl="1" indent="-514350">
              <a:buFont typeface="+mj-lt"/>
              <a:buAutoNum type="arabicPeriod"/>
            </a:pPr>
            <a:r>
              <a:rPr lang="pt-BR" dirty="0"/>
              <a:t>Janeiro de 1958 – Primeiro satélite americano em órbita da Terra- Explorer 1 –EUA</a:t>
            </a:r>
          </a:p>
          <a:p>
            <a:pPr marL="971550" lvl="1" indent="-514350">
              <a:buFont typeface="+mj-lt"/>
              <a:buAutoNum type="arabicPeriod"/>
            </a:pPr>
            <a:r>
              <a:rPr lang="pt-BR" dirty="0"/>
              <a:t>Abril de 1961 – Primeira viagem espacial tripulada completa uma órbita em torno da Terra- Yuri Gagarin torna-se o primeiro homem a ir e voltar do espaço. </a:t>
            </a:r>
          </a:p>
          <a:p>
            <a:pPr marL="457200" lvl="1" indent="0">
              <a:buNone/>
            </a:pPr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17F0405-A444-4E2D-8141-B37550C98787}"/>
              </a:ext>
            </a:extLst>
          </p:cNvPr>
          <p:cNvSpPr txBox="1"/>
          <p:nvPr/>
        </p:nvSpPr>
        <p:spPr>
          <a:xfrm>
            <a:off x="3684864" y="6123543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https://youtu.be/EaX8l6LF9Vo</a:t>
            </a:r>
          </a:p>
        </p:txBody>
      </p:sp>
    </p:spTree>
    <p:extLst>
      <p:ext uri="{BB962C8B-B14F-4D97-AF65-F5344CB8AC3E}">
        <p14:creationId xmlns:p14="http://schemas.microsoft.com/office/powerpoint/2010/main" val="3036077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476A1-26F0-41BF-A5E3-06F036CC4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7869" y="2041953"/>
            <a:ext cx="11046326" cy="4106184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pt-BR" sz="3600" dirty="0"/>
              <a:t>1960 – Primeiro satélite meteorológico experimental</a:t>
            </a:r>
          </a:p>
          <a:p>
            <a:pPr marL="457200" lvl="1" indent="0">
              <a:buNone/>
            </a:pPr>
            <a:r>
              <a:rPr lang="pt-BR" sz="3600" dirty="0"/>
              <a:t>1966 – Primeiro satélite meteorológico operacional </a:t>
            </a:r>
          </a:p>
          <a:p>
            <a:pPr marL="457200" lvl="1" indent="0">
              <a:buNone/>
            </a:pPr>
            <a:r>
              <a:rPr lang="pt-BR" sz="3600" dirty="0"/>
              <a:t>1972 – Primeiro satélite de recursos terrestres – ERTS-1</a:t>
            </a:r>
          </a:p>
          <a:p>
            <a:pPr marL="457200" lvl="1" indent="0">
              <a:buNone/>
            </a:pPr>
            <a:r>
              <a:rPr lang="pt-BR" sz="3600" dirty="0"/>
              <a:t>1975: primeiro satélite geossíncrono a produzir imagens da para previsão de tempo a cada 30 minutos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2127EFC-A35C-4F24-905E-A4A01C94B8B2}"/>
              </a:ext>
            </a:extLst>
          </p:cNvPr>
          <p:cNvSpPr txBox="1"/>
          <p:nvPr/>
        </p:nvSpPr>
        <p:spPr>
          <a:xfrm>
            <a:off x="660400" y="447472"/>
            <a:ext cx="110463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/>
              <a:t>Impactos da corrida espacial sobre as missões de sensoriamento remoto </a:t>
            </a:r>
          </a:p>
        </p:txBody>
      </p:sp>
    </p:spTree>
    <p:extLst>
      <p:ext uri="{BB962C8B-B14F-4D97-AF65-F5344CB8AC3E}">
        <p14:creationId xmlns:p14="http://schemas.microsoft.com/office/powerpoint/2010/main" val="21476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B221B70-3399-4369-8BC2-A84619DD1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37" y="1148012"/>
            <a:ext cx="10679125" cy="47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1566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3E5482A6-69A1-4CDB-9E1C-7417411A75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6982"/>
            <a:ext cx="65" cy="6539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9044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FE0AE97-C2AF-44AF-B6C5-A5483CFCA8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8" t="32701" r="34824" b="7303"/>
          <a:stretch/>
        </p:blipFill>
        <p:spPr>
          <a:xfrm>
            <a:off x="413187" y="343105"/>
            <a:ext cx="11365626" cy="617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1132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EDC0BA9-1D95-4A75-81F2-96FA0FAF83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76" t="3923" r="62745" b="33024"/>
          <a:stretch/>
        </p:blipFill>
        <p:spPr>
          <a:xfrm>
            <a:off x="7395154" y="594360"/>
            <a:ext cx="3713731" cy="638556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95DC23A-FF19-493D-8178-CB19F31BF1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268" t="-144"/>
          <a:stretch/>
        </p:blipFill>
        <p:spPr>
          <a:xfrm>
            <a:off x="680076" y="685800"/>
            <a:ext cx="3488317" cy="61722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98FF091-A0E5-4218-8B69-D864D978AE33}"/>
              </a:ext>
            </a:extLst>
          </p:cNvPr>
          <p:cNvSpPr txBox="1"/>
          <p:nvPr/>
        </p:nvSpPr>
        <p:spPr>
          <a:xfrm>
            <a:off x="1083115" y="101025"/>
            <a:ext cx="26822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err="1"/>
              <a:t>Landsat</a:t>
            </a:r>
            <a:r>
              <a:rPr lang="pt-BR" sz="3200" dirty="0"/>
              <a:t> -5 TM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9E1E581-C3DE-4934-9975-F3F199C7CFC2}"/>
              </a:ext>
            </a:extLst>
          </p:cNvPr>
          <p:cNvSpPr txBox="1"/>
          <p:nvPr/>
        </p:nvSpPr>
        <p:spPr>
          <a:xfrm>
            <a:off x="7735639" y="9585"/>
            <a:ext cx="26822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err="1"/>
              <a:t>Landsat</a:t>
            </a:r>
            <a:r>
              <a:rPr lang="pt-BR" sz="3200" dirty="0"/>
              <a:t> -8 OLI</a:t>
            </a:r>
          </a:p>
        </p:txBody>
      </p:sp>
    </p:spTree>
    <p:extLst>
      <p:ext uri="{BB962C8B-B14F-4D97-AF65-F5344CB8AC3E}">
        <p14:creationId xmlns:p14="http://schemas.microsoft.com/office/powerpoint/2010/main" val="25600178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E5679AB-2ECB-4FF5-A6FC-4C9845AA3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288" y="367474"/>
            <a:ext cx="10885424" cy="612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2562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1EC8681-DC61-4C64-AB4A-15D8BD2D9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027" y="940117"/>
            <a:ext cx="9648825" cy="564832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A0AAA63-04F3-4CDE-B0AB-E382F565FBB5}"/>
              </a:ext>
            </a:extLst>
          </p:cNvPr>
          <p:cNvSpPr txBox="1"/>
          <p:nvPr/>
        </p:nvSpPr>
        <p:spPr>
          <a:xfrm>
            <a:off x="2727960" y="81617"/>
            <a:ext cx="72245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Complementariedade entre dados ópticos e SAR</a:t>
            </a:r>
          </a:p>
        </p:txBody>
      </p:sp>
    </p:spTree>
    <p:extLst>
      <p:ext uri="{BB962C8B-B14F-4D97-AF65-F5344CB8AC3E}">
        <p14:creationId xmlns:p14="http://schemas.microsoft.com/office/powerpoint/2010/main" val="16757811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425DD97-1D81-44A5-8F27-A6207EEFD5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99" t="15733" r="20200" b="6400"/>
          <a:stretch/>
        </p:blipFill>
        <p:spPr>
          <a:xfrm>
            <a:off x="1463040" y="254583"/>
            <a:ext cx="8412480" cy="608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449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F25B51C-B196-49FC-A23F-559B22C81AA3}"/>
              </a:ext>
            </a:extLst>
          </p:cNvPr>
          <p:cNvSpPr/>
          <p:nvPr/>
        </p:nvSpPr>
        <p:spPr>
          <a:xfrm>
            <a:off x="1682496" y="572058"/>
            <a:ext cx="95646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altLang="pt-BR" sz="3600" dirty="0"/>
              <a:t>Quais as vantagens do uso de imagens de  Sensoriamento Remoto Orbital ?</a:t>
            </a:r>
            <a:endParaRPr lang="pt-BR" sz="36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5980C05-EC44-4A75-B8CF-EDB7076FD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496" y="1975104"/>
            <a:ext cx="5974081" cy="448056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F4C03E6-FCE2-473A-A5DC-4B03C2F3F462}"/>
              </a:ext>
            </a:extLst>
          </p:cNvPr>
          <p:cNvSpPr txBox="1"/>
          <p:nvPr/>
        </p:nvSpPr>
        <p:spPr>
          <a:xfrm>
            <a:off x="8229600" y="3075057"/>
            <a:ext cx="34114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/>
              <a:t>Visão sinóptica </a:t>
            </a:r>
          </a:p>
        </p:txBody>
      </p:sp>
    </p:spTree>
    <p:extLst>
      <p:ext uri="{BB962C8B-B14F-4D97-AF65-F5344CB8AC3E}">
        <p14:creationId xmlns:p14="http://schemas.microsoft.com/office/powerpoint/2010/main" val="21140370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7EF3D34-764F-409A-9042-5A5B73450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767" y="530137"/>
            <a:ext cx="9443522" cy="495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566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F25B51C-B196-49FC-A23F-559B22C81AA3}"/>
              </a:ext>
            </a:extLst>
          </p:cNvPr>
          <p:cNvSpPr/>
          <p:nvPr/>
        </p:nvSpPr>
        <p:spPr>
          <a:xfrm>
            <a:off x="1682496" y="572058"/>
            <a:ext cx="95646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altLang="pt-BR" sz="3600" dirty="0"/>
              <a:t>Quais as vantagens do uso de imagens de  Sensoriamento Remoto Orbital ?</a:t>
            </a:r>
            <a:endParaRPr lang="pt-BR" sz="36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F4C03E6-FCE2-473A-A5DC-4B03C2F3F462}"/>
              </a:ext>
            </a:extLst>
          </p:cNvPr>
          <p:cNvSpPr txBox="1"/>
          <p:nvPr/>
        </p:nvSpPr>
        <p:spPr>
          <a:xfrm>
            <a:off x="9043188" y="3075057"/>
            <a:ext cx="17842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pt-BR" sz="4000" dirty="0"/>
              <a:t>Revisita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0E6825B2-FAF7-44A5-A563-C85A11750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542" y="1772387"/>
            <a:ext cx="7687443" cy="423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429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A5B676A1-156E-4466-B3D3-DFEEC8764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981350" cy="348912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EC32663-00DD-4665-99A2-D6E9AFC82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071" y="0"/>
            <a:ext cx="6395518" cy="359747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7A40043-1C1C-445C-9823-4DC2D0D40AAD}"/>
              </a:ext>
            </a:extLst>
          </p:cNvPr>
          <p:cNvSpPr txBox="1"/>
          <p:nvPr/>
        </p:nvSpPr>
        <p:spPr>
          <a:xfrm>
            <a:off x="3023298" y="233310"/>
            <a:ext cx="31873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+mj-lt"/>
              </a:rPr>
              <a:t>4 de Outubro de  1957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115D5D5-5EBA-4FBC-BFC5-3864BBAFD23C}"/>
              </a:ext>
            </a:extLst>
          </p:cNvPr>
          <p:cNvSpPr txBox="1"/>
          <p:nvPr/>
        </p:nvSpPr>
        <p:spPr>
          <a:xfrm>
            <a:off x="6096000" y="3597479"/>
            <a:ext cx="436383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 err="1">
                <a:latin typeface="+mj-lt"/>
              </a:rPr>
              <a:t>Satélite</a:t>
            </a:r>
            <a:r>
              <a:rPr lang="en-US" sz="2400" b="1" dirty="0">
                <a:latin typeface="+mj-lt"/>
              </a:rPr>
              <a:t> Sputnik</a:t>
            </a:r>
          </a:p>
          <a:p>
            <a:r>
              <a:rPr lang="en-US" sz="2400" b="1" dirty="0" err="1">
                <a:latin typeface="+mj-lt"/>
              </a:rPr>
              <a:t>Diâmetro</a:t>
            </a:r>
            <a:r>
              <a:rPr lang="en-US" sz="2400" b="1" dirty="0">
                <a:latin typeface="+mj-lt"/>
              </a:rPr>
              <a:t> = </a:t>
            </a:r>
            <a:r>
              <a:rPr lang="en-US" sz="2400" b="1" i="0" dirty="0">
                <a:effectLst/>
                <a:latin typeface="+mj-lt"/>
              </a:rPr>
              <a:t>58 cm</a:t>
            </a:r>
          </a:p>
          <a:p>
            <a:r>
              <a:rPr lang="en-US" sz="2400" b="1" dirty="0">
                <a:latin typeface="+mj-lt"/>
              </a:rPr>
              <a:t>Peso= 83,6 kg</a:t>
            </a:r>
          </a:p>
          <a:p>
            <a:r>
              <a:rPr lang="en-US" sz="2400" b="1" dirty="0" err="1">
                <a:latin typeface="+mj-lt"/>
              </a:rPr>
              <a:t>Órbita</a:t>
            </a:r>
            <a:r>
              <a:rPr lang="en-US" sz="2400" b="1" dirty="0">
                <a:latin typeface="+mj-lt"/>
              </a:rPr>
              <a:t>= </a:t>
            </a:r>
            <a:r>
              <a:rPr lang="en-US" sz="2400" b="1" dirty="0" err="1">
                <a:latin typeface="+mj-lt"/>
              </a:rPr>
              <a:t>elíptica</a:t>
            </a:r>
            <a:endParaRPr lang="en-US" sz="2400" b="1" dirty="0">
              <a:latin typeface="+mj-lt"/>
            </a:endParaRPr>
          </a:p>
          <a:p>
            <a:r>
              <a:rPr lang="en-US" sz="2400" b="1" dirty="0" err="1">
                <a:latin typeface="+mj-lt"/>
              </a:rPr>
              <a:t>Duração</a:t>
            </a:r>
            <a:r>
              <a:rPr lang="en-US" sz="2400" b="1" dirty="0">
                <a:latin typeface="+mj-lt"/>
              </a:rPr>
              <a:t> da </a:t>
            </a:r>
            <a:r>
              <a:rPr lang="en-US" sz="2400" b="1" dirty="0" err="1">
                <a:latin typeface="+mj-lt"/>
              </a:rPr>
              <a:t>órbita</a:t>
            </a:r>
            <a:r>
              <a:rPr lang="en-US" sz="2400" b="1" dirty="0">
                <a:latin typeface="+mj-lt"/>
              </a:rPr>
              <a:t>=98 </a:t>
            </a:r>
            <a:r>
              <a:rPr lang="en-US" sz="2400" b="1" dirty="0" err="1">
                <a:latin typeface="+mj-lt"/>
              </a:rPr>
              <a:t>minutos</a:t>
            </a:r>
            <a:endParaRPr lang="pt-BR" sz="2400" b="1" dirty="0">
              <a:latin typeface="+mj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1B72C06-5A1B-45C7-8287-5127D24A417C}"/>
              </a:ext>
            </a:extLst>
          </p:cNvPr>
          <p:cNvSpPr txBox="1"/>
          <p:nvPr/>
        </p:nvSpPr>
        <p:spPr>
          <a:xfrm>
            <a:off x="1" y="3219748"/>
            <a:ext cx="598135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 </a:t>
            </a:r>
          </a:p>
          <a:p>
            <a:r>
              <a:rPr lang="pt-BR" sz="2400" dirty="0"/>
              <a:t>Missão científica: estimar densidade </a:t>
            </a:r>
            <a:r>
              <a:rPr lang="pt-BR" sz="2400" b="1" dirty="0">
                <a:latin typeface="+mj-lt"/>
              </a:rPr>
              <a:t>das camadas superiores da atmosfera e à propagação de sinais de rádio na ionosfera.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b="1" dirty="0">
                <a:latin typeface="+mj-lt"/>
              </a:rPr>
              <a:t>transmissores operados na frequência de 20 e 40 MHz emitidos na forma de pulsos alternados de 0,3 s de duração</a:t>
            </a:r>
            <a:r>
              <a:rPr lang="pt-BR" dirty="0"/>
              <a:t>. </a:t>
            </a:r>
          </a:p>
          <a:p>
            <a:r>
              <a:rPr lang="pt-BR" sz="2400" b="1" dirty="0">
                <a:latin typeface="+mj-lt"/>
              </a:rPr>
              <a:t>A telemetria incluiu dados sobre as temperaturas dentro e na superfície da esfera que permitiriam a detecção de meteoroides</a:t>
            </a:r>
            <a:r>
              <a:rPr lang="pt-BR" sz="2400" dirty="0">
                <a:latin typeface="+mj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2118505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85B8CA-F975-48D0-B3B1-D6A1CE4A7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4F7D24-E1F4-4ED1-B300-4A6C76965E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5488" y="1825625"/>
            <a:ext cx="11243932" cy="4591953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A corrida espacial pressionou a ciência e a tecnologia de computação para buscar soluções para aumentar a capacidade de processamento dos computadores e também voltado à redução do peso e dimensão. 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Essa demanda fez com que fossem desenvolvidas novas linguagens de programação, fossem testados novos materiais, novos processadores, o que ao longo do tempo tornou mais barata a tecnologia o que levou à ampliação de novas aplicações. 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341873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85B8CA-F975-48D0-B3B1-D6A1CE4A7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4F7D24-E1F4-4ED1-B300-4A6C76965E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3621"/>
            <a:ext cx="10696662" cy="466725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t-BR" dirty="0"/>
              <a:t>A disponibilidade de computadores à bordo permitiu que fossem usados não apenas para o controle da espaçonave, mas também permitiu que fosse testado o envio de satélites não tripulados que pudessem ser comandados por telemetria a partir de computadores de bordo e telemetria. 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A maior capacidade de armazenamento dos computadores também permitiu aumentar o volume de dados obtidos pelos sensores, redundando em aumento de resolução espacial, espectral, entre outros aspectos.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Esses progressos favorecem a disponibilidade de dados de melhor qualidade ampliando o potencial de aplicação das imagens de satélite.  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84729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E9D255F-7F27-44B0-9B37-F664994B9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589" y="84147"/>
            <a:ext cx="4947409" cy="3818781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AF47730-7FB3-4590-9C74-B6E2F69A92BE}"/>
              </a:ext>
            </a:extLst>
          </p:cNvPr>
          <p:cNvSpPr txBox="1"/>
          <p:nvPr/>
        </p:nvSpPr>
        <p:spPr>
          <a:xfrm>
            <a:off x="7011983" y="209347"/>
            <a:ext cx="292086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Explorer -1</a:t>
            </a:r>
          </a:p>
          <a:p>
            <a:r>
              <a:rPr lang="pt-BR" sz="2400" dirty="0">
                <a:solidFill>
                  <a:schemeClr val="bg1"/>
                </a:solidFill>
              </a:rPr>
              <a:t>31 de Janeiro de 1958</a:t>
            </a:r>
          </a:p>
          <a:p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2232451-1C4F-4275-B880-219B2D458160}"/>
              </a:ext>
            </a:extLst>
          </p:cNvPr>
          <p:cNvSpPr txBox="1"/>
          <p:nvPr/>
        </p:nvSpPr>
        <p:spPr>
          <a:xfrm>
            <a:off x="6807589" y="4262562"/>
            <a:ext cx="5164208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/>
              <a:t> Instrumentos:</a:t>
            </a:r>
          </a:p>
          <a:p>
            <a:endParaRPr lang="pt-BR" dirty="0"/>
          </a:p>
          <a:p>
            <a:pPr lvl="1"/>
            <a:r>
              <a:rPr lang="pt-BR" sz="2400" b="1" dirty="0"/>
              <a:t>Detetor de Raios cósmicos</a:t>
            </a:r>
          </a:p>
          <a:p>
            <a:pPr lvl="1"/>
            <a:r>
              <a:rPr lang="pt-BR" sz="2400" b="1" dirty="0"/>
              <a:t>Detetor de micrometeoritos</a:t>
            </a:r>
          </a:p>
        </p:txBody>
      </p:sp>
      <p:pic>
        <p:nvPicPr>
          <p:cNvPr id="1026" name="Picture 2" descr="Image showing the launch of Explorer 1.">
            <a:extLst>
              <a:ext uri="{FF2B5EF4-FFF2-40B4-BE49-F238E27FC236}">
                <a16:creationId xmlns:a16="http://schemas.microsoft.com/office/drawing/2014/main" id="{2FA284BE-E322-484D-BA7D-CB2DE4315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42" y="49403"/>
            <a:ext cx="5695773" cy="357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9790E00-E81A-4498-BE27-869C08287055}"/>
              </a:ext>
            </a:extLst>
          </p:cNvPr>
          <p:cNvSpPr txBox="1"/>
          <p:nvPr/>
        </p:nvSpPr>
        <p:spPr>
          <a:xfrm>
            <a:off x="1881978" y="3623773"/>
            <a:ext cx="1347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+mj-lt"/>
              </a:rPr>
              <a:t>Júpiter c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42C20B1-A346-4EBD-8277-707683A1590D}"/>
              </a:ext>
            </a:extLst>
          </p:cNvPr>
          <p:cNvCxnSpPr>
            <a:cxnSpLocks/>
          </p:cNvCxnSpPr>
          <p:nvPr/>
        </p:nvCxnSpPr>
        <p:spPr>
          <a:xfrm flipV="1">
            <a:off x="7038363" y="1166071"/>
            <a:ext cx="4437776" cy="2390861"/>
          </a:xfrm>
          <a:prstGeom prst="line">
            <a:avLst/>
          </a:prstGeom>
          <a:ln w="952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830FED9-491E-46CE-A86C-8B517A8B854A}"/>
              </a:ext>
            </a:extLst>
          </p:cNvPr>
          <p:cNvSpPr txBox="1"/>
          <p:nvPr/>
        </p:nvSpPr>
        <p:spPr>
          <a:xfrm rot="20022320">
            <a:off x="9851304" y="1653170"/>
            <a:ext cx="2063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203 cm</a:t>
            </a:r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8DBD591F-AE2F-4CC0-8320-819DE5DEE5F7}"/>
              </a:ext>
            </a:extLst>
          </p:cNvPr>
          <p:cNvCxnSpPr>
            <a:cxnSpLocks/>
          </p:cNvCxnSpPr>
          <p:nvPr/>
        </p:nvCxnSpPr>
        <p:spPr>
          <a:xfrm flipH="1" flipV="1">
            <a:off x="8006817" y="2218451"/>
            <a:ext cx="171751" cy="349372"/>
          </a:xfrm>
          <a:prstGeom prst="line">
            <a:avLst/>
          </a:prstGeom>
          <a:ln w="952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B0706DF-3B41-4151-BAD7-2F4694D4EC0D}"/>
              </a:ext>
            </a:extLst>
          </p:cNvPr>
          <p:cNvSpPr txBox="1"/>
          <p:nvPr/>
        </p:nvSpPr>
        <p:spPr>
          <a:xfrm rot="20039742" flipH="1">
            <a:off x="8110140" y="1956087"/>
            <a:ext cx="1128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15,9 cm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449A192-9424-4083-8FB6-C801A82653A1}"/>
              </a:ext>
            </a:extLst>
          </p:cNvPr>
          <p:cNvSpPr txBox="1"/>
          <p:nvPr/>
        </p:nvSpPr>
        <p:spPr>
          <a:xfrm>
            <a:off x="9820399" y="2720230"/>
            <a:ext cx="1886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Peso = 14 Kg</a:t>
            </a:r>
          </a:p>
          <a:p>
            <a:r>
              <a:rPr lang="pt-BR" dirty="0">
                <a:solidFill>
                  <a:schemeClr val="bg1"/>
                </a:solidFill>
              </a:rPr>
              <a:t>Órbitas/dia= 12,6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1095E12-E90A-48D9-A662-5B941E1C73E9}"/>
              </a:ext>
            </a:extLst>
          </p:cNvPr>
          <p:cNvSpPr txBox="1"/>
          <p:nvPr/>
        </p:nvSpPr>
        <p:spPr>
          <a:xfrm>
            <a:off x="7484553" y="3356346"/>
            <a:ext cx="42547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https://www.nasa.gov/mission_pages/explorer/explorer-overview.html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47CD9E6-367E-42CF-8D76-263053281E35}"/>
              </a:ext>
            </a:extLst>
          </p:cNvPr>
          <p:cNvSpPr txBox="1"/>
          <p:nvPr/>
        </p:nvSpPr>
        <p:spPr>
          <a:xfrm>
            <a:off x="1098932" y="4878114"/>
            <a:ext cx="32086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4"/>
              </a:rPr>
              <a:t>https://youtu.be/aDiy-5QmGgU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6763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AE23B7E-41AE-4B87-99FA-F1576EE16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118" y="369115"/>
            <a:ext cx="7397088" cy="428780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01D51B96-F709-43FF-9F28-6DBB31C1668D}"/>
              </a:ext>
            </a:extLst>
          </p:cNvPr>
          <p:cNvSpPr txBox="1"/>
          <p:nvPr/>
        </p:nvSpPr>
        <p:spPr>
          <a:xfrm>
            <a:off x="195043" y="5376586"/>
            <a:ext cx="1144048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MEDEIROS, C. </a:t>
            </a:r>
            <a:r>
              <a:rPr lang="pt-BR" dirty="0" err="1"/>
              <a:t>Electromagnetic</a:t>
            </a:r>
            <a:r>
              <a:rPr lang="pt-BR" dirty="0"/>
              <a:t> </a:t>
            </a:r>
            <a:r>
              <a:rPr lang="pt-BR" dirty="0" err="1"/>
              <a:t>ion-cyclotron</a:t>
            </a:r>
            <a:r>
              <a:rPr lang="pt-BR" dirty="0"/>
              <a:t> </a:t>
            </a:r>
            <a:r>
              <a:rPr lang="pt-BR" dirty="0" err="1"/>
              <a:t>waves</a:t>
            </a:r>
            <a:r>
              <a:rPr lang="pt-BR" dirty="0"/>
              <a:t> </a:t>
            </a:r>
            <a:r>
              <a:rPr lang="pt-BR" dirty="0" err="1"/>
              <a:t>occurrence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Van Allen </a:t>
            </a:r>
            <a:r>
              <a:rPr lang="pt-BR" dirty="0" err="1"/>
              <a:t>radiation</a:t>
            </a:r>
            <a:r>
              <a:rPr lang="pt-BR" dirty="0"/>
              <a:t> </a:t>
            </a:r>
            <a:r>
              <a:rPr lang="pt-BR" dirty="0" err="1"/>
              <a:t>belts</a:t>
            </a:r>
            <a:r>
              <a:rPr lang="pt-BR" dirty="0"/>
              <a:t> </a:t>
            </a:r>
            <a:r>
              <a:rPr lang="pt-BR" dirty="0" err="1"/>
              <a:t>using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Van Allen </a:t>
            </a:r>
            <a:r>
              <a:rPr lang="pt-BR" dirty="0" err="1"/>
              <a:t>Probes</a:t>
            </a:r>
            <a:r>
              <a:rPr lang="pt-BR" dirty="0"/>
              <a:t> </a:t>
            </a:r>
            <a:r>
              <a:rPr lang="pt-BR" dirty="0" err="1"/>
              <a:t>mission</a:t>
            </a:r>
            <a:r>
              <a:rPr lang="pt-BR" dirty="0"/>
              <a:t> </a:t>
            </a:r>
            <a:r>
              <a:rPr lang="pt-BR" dirty="0" err="1"/>
              <a:t>dataset</a:t>
            </a:r>
            <a:r>
              <a:rPr lang="pt-BR" dirty="0"/>
              <a:t>. </a:t>
            </a:r>
            <a:r>
              <a:rPr lang="pt-BR" b="1" dirty="0">
                <a:solidFill>
                  <a:srgbClr val="FF0000"/>
                </a:solidFill>
              </a:rPr>
              <a:t>2020</a:t>
            </a:r>
            <a:r>
              <a:rPr lang="pt-BR" dirty="0"/>
              <a:t>. 149 p. IBI: &lt;8JMKD3MGP3W34R/426C3CB&gt;. (sid.inpe.br/mtc-m21c/2020/03.16.23.03-TDI). Tese (Doutorado em Geofísica Espacial/Ciências do Ambiente Solar-Terrestre) - Instituto Nacional de Pesquisas Espaciais (INPE), São José dos Campos, 2020. Disponível em: &lt;http://urlib.net/rep/8JMKD3MGP3W34R/426C3CB&gt;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C4FB669-6F3F-4BC0-9C33-CEE10DAA0DFB}"/>
              </a:ext>
            </a:extLst>
          </p:cNvPr>
          <p:cNvSpPr txBox="1"/>
          <p:nvPr/>
        </p:nvSpPr>
        <p:spPr>
          <a:xfrm>
            <a:off x="8125437" y="2034141"/>
            <a:ext cx="40665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https://www.nasa.gov/mission_pages/rbsp/news-listing/index.html</a:t>
            </a:r>
          </a:p>
        </p:txBody>
      </p:sp>
    </p:spTree>
    <p:extLst>
      <p:ext uri="{BB962C8B-B14F-4D97-AF65-F5344CB8AC3E}">
        <p14:creationId xmlns:p14="http://schemas.microsoft.com/office/powerpoint/2010/main" val="414997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476A1-26F0-41BF-A5E3-06F036CC4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6844" y="289060"/>
            <a:ext cx="11744592" cy="6464279"/>
          </a:xfrm>
        </p:spPr>
        <p:txBody>
          <a:bodyPr>
            <a:noAutofit/>
          </a:bodyPr>
          <a:lstStyle/>
          <a:p>
            <a:pPr marL="514350" indent="-514350">
              <a:buAutoNum type="arabicPeriod"/>
            </a:pPr>
            <a:r>
              <a:rPr lang="pt-BR" sz="3600" dirty="0"/>
              <a:t>A reação americana foi </a:t>
            </a:r>
            <a:r>
              <a:rPr lang="pt-BR" sz="3200" dirty="0"/>
              <a:t>a</a:t>
            </a:r>
            <a:r>
              <a:rPr lang="pt-BR" sz="3600" dirty="0"/>
              <a:t> criação da NASA, em 1958, para dar suporte à cadeia produtiva que permitisse garantir que, até o final da década de 1960, os EUA colocassem homens em órbita. </a:t>
            </a:r>
          </a:p>
          <a:p>
            <a:pPr marL="514350" indent="-514350">
              <a:buAutoNum type="arabicPeriod"/>
            </a:pPr>
            <a:r>
              <a:rPr lang="pt-BR" sz="3600" dirty="0"/>
              <a:t>A NASA então estruturou 03 programas:</a:t>
            </a:r>
          </a:p>
          <a:p>
            <a:pPr lvl="1"/>
            <a:r>
              <a:rPr lang="pt-BR" sz="3200" dirty="0"/>
              <a:t>desenvolvimento de lançadores para colocar em órbita as espaçonaves, </a:t>
            </a:r>
          </a:p>
          <a:p>
            <a:pPr lvl="1"/>
            <a:r>
              <a:rPr lang="pt-BR" sz="3200" dirty="0"/>
              <a:t>o desenvolvimento de espaçonaves seguras que pudessem ser tripuladas, </a:t>
            </a:r>
          </a:p>
          <a:p>
            <a:pPr lvl="1"/>
            <a:r>
              <a:rPr lang="pt-BR" sz="3200" dirty="0"/>
              <a:t>o recrutamento e capacitação de recursos humanos para criar a ciência e a tecnologia necessárias para realizar a missão. </a:t>
            </a:r>
          </a:p>
        </p:txBody>
      </p:sp>
    </p:spTree>
    <p:extLst>
      <p:ext uri="{BB962C8B-B14F-4D97-AF65-F5344CB8AC3E}">
        <p14:creationId xmlns:p14="http://schemas.microsoft.com/office/powerpoint/2010/main" val="213570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476A1-26F0-41BF-A5E3-06F036CC4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75975"/>
            <a:ext cx="11803975" cy="6147004"/>
          </a:xfrm>
        </p:spPr>
        <p:txBody>
          <a:bodyPr>
            <a:noAutofit/>
          </a:bodyPr>
          <a:lstStyle/>
          <a:p>
            <a:pPr marL="1657350" lvl="2" indent="-742950">
              <a:buAutoNum type="arabicPeriod"/>
            </a:pPr>
            <a:r>
              <a:rPr lang="pt-BR" sz="4400" dirty="0"/>
              <a:t>Projeto Mercury (1961 - 1963)</a:t>
            </a:r>
          </a:p>
          <a:p>
            <a:pPr marL="914400" lvl="2" indent="0">
              <a:buNone/>
            </a:pPr>
            <a:endParaRPr lang="pt-BR" sz="4400" dirty="0"/>
          </a:p>
          <a:p>
            <a:pPr marL="914400" lvl="2" indent="0">
              <a:buNone/>
            </a:pPr>
            <a:r>
              <a:rPr lang="pt-BR" sz="3600" dirty="0"/>
              <a:t>Lançamento de 06 naves espaciais em órbita da Terra com o objetivo de treinar astronautas, provar que era possível colocar uma capsula tripulada em órbita da Terra e fazê-la retornar a Terra em segurança e avaliar o impacto do tempo no espaço sobre as condições vitais dos astronautas </a:t>
            </a:r>
            <a:r>
              <a:rPr lang="en-US" dirty="0">
                <a:hlinkClick r:id="rId2"/>
              </a:rPr>
              <a:t>https://www.nasa.gov/mission_pages/mercury/index.html</a:t>
            </a:r>
            <a:r>
              <a:rPr lang="en-US" dirty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04584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476A1-26F0-41BF-A5E3-06F036CC4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34224"/>
            <a:ext cx="12192000" cy="6543413"/>
          </a:xfrm>
        </p:spPr>
        <p:txBody>
          <a:bodyPr>
            <a:noAutofit/>
          </a:bodyPr>
          <a:lstStyle/>
          <a:p>
            <a:pPr marL="914400" lvl="2" indent="0">
              <a:buNone/>
            </a:pPr>
            <a:r>
              <a:rPr lang="pt-BR" sz="4400" dirty="0"/>
              <a:t>2. Projeto Gemini (1961 - 1965) </a:t>
            </a:r>
          </a:p>
          <a:p>
            <a:pPr marL="914400" lvl="2" indent="0" algn="just">
              <a:buNone/>
            </a:pPr>
            <a:r>
              <a:rPr lang="pt-BR" sz="3200" dirty="0"/>
              <a:t>Lançamento de 02 missões não tripuladas e 10 missões tripuladas com o objetivo de </a:t>
            </a:r>
            <a:r>
              <a:rPr lang="en-US" sz="3200" dirty="0" err="1"/>
              <a:t>capacitar</a:t>
            </a:r>
            <a:r>
              <a:rPr lang="en-US" sz="3200" dirty="0"/>
              <a:t> </a:t>
            </a:r>
            <a:r>
              <a:rPr lang="en-US" sz="3200" dirty="0" err="1"/>
              <a:t>astronautas</a:t>
            </a:r>
            <a:r>
              <a:rPr lang="en-US" sz="3200" dirty="0"/>
              <a:t> a:  </a:t>
            </a:r>
          </a:p>
          <a:p>
            <a:pPr marL="914400" lvl="2" indent="0" algn="just">
              <a:buNone/>
            </a:pPr>
            <a:r>
              <a:rPr lang="en-US" sz="3200" dirty="0" err="1"/>
              <a:t>i</a:t>
            </a:r>
            <a:r>
              <a:rPr lang="en-US" sz="3200" dirty="0"/>
              <a:t>)</a:t>
            </a:r>
            <a:r>
              <a:rPr lang="en-US" sz="3200" dirty="0" err="1"/>
              <a:t>permanecer</a:t>
            </a:r>
            <a:r>
              <a:rPr lang="en-US" sz="3200" dirty="0"/>
              <a:t> no </a:t>
            </a:r>
            <a:r>
              <a:rPr lang="en-US" sz="3200" dirty="0" err="1"/>
              <a:t>espaço</a:t>
            </a:r>
            <a:r>
              <a:rPr lang="en-US" sz="3200" dirty="0"/>
              <a:t> por </a:t>
            </a:r>
            <a:r>
              <a:rPr lang="en-US" sz="3200" dirty="0" err="1"/>
              <a:t>períodos</a:t>
            </a:r>
            <a:r>
              <a:rPr lang="en-US" sz="3200" dirty="0"/>
              <a:t>  </a:t>
            </a:r>
            <a:r>
              <a:rPr lang="en-US" sz="3200" dirty="0" err="1"/>
              <a:t>mais</a:t>
            </a:r>
            <a:r>
              <a:rPr lang="en-US" sz="3200" dirty="0"/>
              <a:t> </a:t>
            </a:r>
            <a:r>
              <a:rPr lang="en-US" sz="3200" dirty="0" err="1"/>
              <a:t>longos</a:t>
            </a:r>
            <a:r>
              <a:rPr lang="en-US" sz="3200" dirty="0"/>
              <a:t> (</a:t>
            </a:r>
            <a:r>
              <a:rPr lang="en-US" sz="3200" dirty="0" err="1"/>
              <a:t>até</a:t>
            </a:r>
            <a:r>
              <a:rPr lang="en-US" sz="3200" dirty="0"/>
              <a:t> </a:t>
            </a:r>
            <a:r>
              <a:rPr lang="en-US" sz="3200" dirty="0" err="1"/>
              <a:t>duas</a:t>
            </a:r>
            <a:r>
              <a:rPr lang="en-US" sz="3200" dirty="0"/>
              <a:t> </a:t>
            </a:r>
            <a:r>
              <a:rPr lang="en-US" sz="3200" dirty="0" err="1"/>
              <a:t>semanas</a:t>
            </a:r>
            <a:r>
              <a:rPr lang="en-US" sz="3200" dirty="0"/>
              <a:t>), </a:t>
            </a:r>
          </a:p>
          <a:p>
            <a:pPr marL="914400" lvl="2" indent="0" algn="just">
              <a:buNone/>
            </a:pPr>
            <a:r>
              <a:rPr lang="en-US" sz="3200" dirty="0"/>
              <a:t>ii)</a:t>
            </a:r>
            <a:r>
              <a:rPr lang="en-US" sz="3200" dirty="0" err="1"/>
              <a:t>permanecer</a:t>
            </a:r>
            <a:r>
              <a:rPr lang="en-US" sz="3200" dirty="0"/>
              <a:t> fora da </a:t>
            </a:r>
            <a:r>
              <a:rPr lang="en-US" sz="3200" dirty="0" err="1"/>
              <a:t>espaçonave</a:t>
            </a:r>
            <a:r>
              <a:rPr lang="en-US" sz="3200" dirty="0"/>
              <a:t>, </a:t>
            </a:r>
          </a:p>
          <a:p>
            <a:pPr marL="914400" lvl="2" indent="0" algn="just">
              <a:buNone/>
            </a:pPr>
            <a:r>
              <a:rPr lang="en-US" sz="3200" dirty="0"/>
              <a:t>iii)</a:t>
            </a:r>
            <a:r>
              <a:rPr lang="en-US" sz="3200" dirty="0" err="1"/>
              <a:t>controlar</a:t>
            </a:r>
            <a:r>
              <a:rPr lang="en-US" sz="3200" dirty="0"/>
              <a:t> as </a:t>
            </a:r>
            <a:r>
              <a:rPr lang="en-US" sz="3200" dirty="0" err="1"/>
              <a:t>espaçonaves</a:t>
            </a:r>
            <a:r>
              <a:rPr lang="en-US" sz="3200" dirty="0"/>
              <a:t> para que se </a:t>
            </a:r>
            <a:r>
              <a:rPr lang="en-US" sz="3200" dirty="0" err="1"/>
              <a:t>encontrassem</a:t>
            </a:r>
            <a:r>
              <a:rPr lang="en-US" sz="3200" dirty="0"/>
              <a:t> </a:t>
            </a:r>
            <a:r>
              <a:rPr lang="en-US" sz="3200" dirty="0" err="1"/>
              <a:t>em</a:t>
            </a:r>
            <a:r>
              <a:rPr lang="en-US" sz="3200" dirty="0"/>
              <a:t> </a:t>
            </a:r>
            <a:r>
              <a:rPr lang="en-US" sz="3200" dirty="0" err="1"/>
              <a:t>órbita</a:t>
            </a:r>
            <a:r>
              <a:rPr lang="en-US" sz="3200" dirty="0"/>
              <a:t> e </a:t>
            </a:r>
            <a:r>
              <a:rPr lang="en-US" sz="3200" dirty="0" err="1"/>
              <a:t>realizassem</a:t>
            </a:r>
            <a:r>
              <a:rPr lang="en-US" sz="3200" dirty="0"/>
              <a:t> </a:t>
            </a:r>
            <a:r>
              <a:rPr lang="en-US" sz="3200" dirty="0" err="1"/>
              <a:t>seu</a:t>
            </a:r>
            <a:r>
              <a:rPr lang="en-US" sz="3200" dirty="0"/>
              <a:t> </a:t>
            </a:r>
            <a:r>
              <a:rPr lang="en-US" sz="3200" dirty="0" err="1"/>
              <a:t>acoplamento</a:t>
            </a:r>
            <a:r>
              <a:rPr lang="en-US" sz="3200" dirty="0"/>
              <a:t> </a:t>
            </a:r>
            <a:r>
              <a:rPr lang="en-US" sz="3200" dirty="0" err="1"/>
              <a:t>como</a:t>
            </a:r>
            <a:r>
              <a:rPr lang="en-US" sz="3200" dirty="0"/>
              <a:t> </a:t>
            </a:r>
            <a:r>
              <a:rPr lang="en-US" sz="3200" dirty="0" err="1"/>
              <a:t>preparação</a:t>
            </a:r>
            <a:r>
              <a:rPr lang="en-US" sz="3200" dirty="0"/>
              <a:t> para o </a:t>
            </a:r>
            <a:r>
              <a:rPr lang="en-US" sz="3200" dirty="0" err="1"/>
              <a:t>pouso</a:t>
            </a:r>
            <a:r>
              <a:rPr lang="en-US" sz="3200" dirty="0"/>
              <a:t> do </a:t>
            </a:r>
            <a:r>
              <a:rPr lang="en-US" sz="3200" dirty="0" err="1"/>
              <a:t>módulo</a:t>
            </a:r>
            <a:r>
              <a:rPr lang="en-US" sz="3200" dirty="0"/>
              <a:t> lunar,</a:t>
            </a:r>
          </a:p>
          <a:p>
            <a:pPr marL="914400" lvl="2" indent="0" algn="just">
              <a:buNone/>
            </a:pPr>
            <a:r>
              <a:rPr lang="en-US" sz="3200" dirty="0"/>
              <a:t>iv) </a:t>
            </a:r>
            <a:r>
              <a:rPr lang="en-US" sz="3200" dirty="0" err="1"/>
              <a:t>aperfeiçoar</a:t>
            </a:r>
            <a:r>
              <a:rPr lang="en-US" sz="3200" dirty="0"/>
              <a:t> </a:t>
            </a:r>
            <a:r>
              <a:rPr lang="en-US" sz="3200" dirty="0" err="1"/>
              <a:t>métodos</a:t>
            </a:r>
            <a:r>
              <a:rPr lang="en-US" sz="3200" dirty="0"/>
              <a:t> de </a:t>
            </a:r>
            <a:r>
              <a:rPr lang="en-US" sz="3200" dirty="0" err="1"/>
              <a:t>retorno</a:t>
            </a:r>
            <a:r>
              <a:rPr lang="en-US" sz="3200" dirty="0"/>
              <a:t> à </a:t>
            </a:r>
            <a:r>
              <a:rPr lang="en-US" sz="3200" dirty="0" err="1"/>
              <a:t>superfície</a:t>
            </a:r>
            <a:r>
              <a:rPr lang="en-US" sz="3200" dirty="0"/>
              <a:t> </a:t>
            </a:r>
            <a:r>
              <a:rPr lang="en-US" sz="3200" dirty="0" err="1"/>
              <a:t>atmosférica</a:t>
            </a:r>
            <a:r>
              <a:rPr lang="en-US" sz="3200" dirty="0"/>
              <a:t>, e </a:t>
            </a:r>
            <a:r>
              <a:rPr lang="en-US" sz="3200" dirty="0" err="1"/>
              <a:t>entender</a:t>
            </a:r>
            <a:r>
              <a:rPr lang="en-US" sz="3200" dirty="0"/>
              <a:t> o </a:t>
            </a:r>
            <a:r>
              <a:rPr lang="en-US" sz="3200" dirty="0" err="1"/>
              <a:t>impacto</a:t>
            </a:r>
            <a:r>
              <a:rPr lang="en-US" sz="3200" dirty="0"/>
              <a:t> de </a:t>
            </a:r>
            <a:r>
              <a:rPr lang="en-US" sz="3200" dirty="0" err="1"/>
              <a:t>longos</a:t>
            </a:r>
            <a:r>
              <a:rPr lang="en-US" sz="3200" dirty="0"/>
              <a:t> </a:t>
            </a:r>
            <a:r>
              <a:rPr lang="en-US" sz="3200" dirty="0" err="1"/>
              <a:t>períodos</a:t>
            </a:r>
            <a:r>
              <a:rPr lang="en-US" sz="3200" dirty="0"/>
              <a:t> no </a:t>
            </a:r>
            <a:r>
              <a:rPr lang="en-US" sz="3200" dirty="0" err="1"/>
              <a:t>espaço</a:t>
            </a:r>
            <a:r>
              <a:rPr lang="en-US" sz="3200" dirty="0"/>
              <a:t> </a:t>
            </a:r>
            <a:r>
              <a:rPr lang="en-US" sz="3200" dirty="0" err="1"/>
              <a:t>sobre</a:t>
            </a:r>
            <a:r>
              <a:rPr lang="en-US" sz="3200" dirty="0"/>
              <a:t> so </a:t>
            </a:r>
            <a:r>
              <a:rPr lang="en-US" sz="3200" dirty="0" err="1"/>
              <a:t>processos</a:t>
            </a:r>
            <a:r>
              <a:rPr lang="en-US" sz="3200" dirty="0"/>
              <a:t> </a:t>
            </a:r>
            <a:r>
              <a:rPr lang="en-US" sz="3200" dirty="0" err="1"/>
              <a:t>vitais</a:t>
            </a:r>
            <a:r>
              <a:rPr lang="en-US" sz="3200" dirty="0"/>
              <a:t> dos </a:t>
            </a:r>
            <a:r>
              <a:rPr lang="en-US" sz="3200" dirty="0" err="1"/>
              <a:t>astronautas</a:t>
            </a:r>
            <a:r>
              <a:rPr lang="en-US" sz="3200" dirty="0"/>
              <a:t>,</a:t>
            </a:r>
          </a:p>
          <a:p>
            <a:pPr marL="914400" lvl="2" indent="0" algn="just">
              <a:buNone/>
            </a:pPr>
            <a:r>
              <a:rPr lang="pt-BR" dirty="0">
                <a:hlinkClick r:id="rId2"/>
              </a:rPr>
              <a:t>https://www.nasa.gov/mission_pages/gemini/missions/program-toc.html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3703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841AFAD4-53F2-4405-97F3-A6FF11B08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005" y="0"/>
            <a:ext cx="12502233" cy="9729826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5201A69B-357F-41CA-851A-56CB01039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005" y="0"/>
            <a:ext cx="13029449" cy="1094841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D0FB54B-289D-4E12-B000-145ED9E1F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1005" y="44364"/>
            <a:ext cx="12610724" cy="880455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199C6D3-8C5D-4AED-8A9A-184CF471CA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06411" y="0"/>
            <a:ext cx="13980260" cy="950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6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3260</TotalTime>
  <Words>1448</Words>
  <Application>Microsoft Office PowerPoint</Application>
  <PresentationFormat>Widescreen</PresentationFormat>
  <Paragraphs>110</Paragraphs>
  <Slides>31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Open Sans</vt:lpstr>
      <vt:lpstr>Times New Roman</vt:lpstr>
      <vt:lpstr>Tema do Office</vt:lpstr>
      <vt:lpstr>A corrida espacial, os avanços da computação e sua contribuição para o sensoriamento remoto da superfície terrestre.</vt:lpstr>
      <vt:lpstr>Como vocês acham que a corrida espacial contribuiu para o avanço da computação?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Conclusão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Usuario</dc:creator>
  <cp:lastModifiedBy>Usuario</cp:lastModifiedBy>
  <cp:revision>120</cp:revision>
  <dcterms:created xsi:type="dcterms:W3CDTF">2020-06-22T22:27:34Z</dcterms:created>
  <dcterms:modified xsi:type="dcterms:W3CDTF">2021-06-23T17:04:12Z</dcterms:modified>
</cp:coreProperties>
</file>